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823" r:id="rId2"/>
  </p:sldMasterIdLst>
  <p:notesMasterIdLst>
    <p:notesMasterId r:id="rId10"/>
  </p:notesMasterIdLst>
  <p:handoutMasterIdLst>
    <p:handoutMasterId r:id="rId11"/>
  </p:handoutMasterIdLst>
  <p:sldIdLst>
    <p:sldId id="451" r:id="rId3"/>
    <p:sldId id="423" r:id="rId4"/>
    <p:sldId id="435" r:id="rId5"/>
    <p:sldId id="438" r:id="rId6"/>
    <p:sldId id="459" r:id="rId7"/>
    <p:sldId id="432" r:id="rId8"/>
    <p:sldId id="406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CC00"/>
    <a:srgbClr val="336699"/>
    <a:srgbClr val="004E7E"/>
    <a:srgbClr val="0066A4"/>
    <a:srgbClr val="6DCBFF"/>
    <a:srgbClr val="3399FF"/>
    <a:srgbClr val="DDDDDD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1736" autoAdjust="0"/>
  </p:normalViewPr>
  <p:slideViewPr>
    <p:cSldViewPr>
      <p:cViewPr varScale="1">
        <p:scale>
          <a:sx n="81" d="100"/>
          <a:sy n="81" d="100"/>
        </p:scale>
        <p:origin x="24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200" y="6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2870-28ED-4567-85DA-9F5CCA333B5B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4657-4983-455A-A231-A79710D5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2C197B79-AAC5-461B-8E75-43B8E2007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5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b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b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b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b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b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6D382-C219-4F3D-A905-E30B089767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3439"/>
            <a:ext cx="5618480" cy="4187479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Our T16 authority is the foundation for most of the work we do everyday and plays an important role in protecting fish habitat throughout the state.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*Eccles Creek culvert replacement in Cordova, 2010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75810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/>
              <a:t>Alaska’s early fish protection</a:t>
            </a:r>
            <a:r>
              <a:rPr lang="en-US" sz="1500" baseline="0" dirty="0"/>
              <a:t> laws have helped us avoid many of the major issues related to fish passage</a:t>
            </a:r>
            <a:r>
              <a:rPr lang="en-US" sz="1500" dirty="0"/>
              <a:t> and</a:t>
            </a:r>
            <a:r>
              <a:rPr lang="en-US" sz="1500" baseline="0" dirty="0"/>
              <a:t> habitat loss or degradation seen in many areas of the lower 48.  As early as 1919, the territorial government could require </a:t>
            </a:r>
            <a:r>
              <a:rPr lang="en-US" sz="1500" baseline="0" dirty="0" err="1"/>
              <a:t>fishways</a:t>
            </a:r>
            <a:r>
              <a:rPr lang="en-US" sz="1500" baseline="0" dirty="0"/>
              <a:t> prior to construction of dams or other obstructions.  By 1959, the legislature enacted a Fish and Game Code included statutory protections for fish passage and later fish habitat. 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In addition to the authorities</a:t>
            </a:r>
            <a:r>
              <a:rPr lang="en-US" sz="1500" baseline="0" dirty="0"/>
              <a:t> delegated to the Division of Habitat for fish passage and fish habitat protection, the Division of Sport Fish also has authority to regulate the handling and transport of fish.  A Fish Resource Permit is required during construction for most fish passage projects.  </a:t>
            </a:r>
          </a:p>
          <a:p>
            <a:endParaRPr lang="en-US" sz="1500" baseline="0" dirty="0"/>
          </a:p>
          <a:p>
            <a:r>
              <a:rPr lang="en-US" sz="1500" baseline="0" dirty="0"/>
              <a:t>Today I will be focusing on the </a:t>
            </a:r>
            <a:r>
              <a:rPr lang="en-US" sz="1500" baseline="0" dirty="0" err="1"/>
              <a:t>The</a:t>
            </a:r>
            <a:r>
              <a:rPr lang="en-US" sz="1500" baseline="0" dirty="0"/>
              <a:t> </a:t>
            </a:r>
            <a:r>
              <a:rPr lang="en-US" sz="1500" baseline="0" dirty="0" err="1"/>
              <a:t>Fishway</a:t>
            </a:r>
            <a:r>
              <a:rPr lang="en-US" sz="1500" baseline="0" dirty="0"/>
              <a:t> Act and the Anadromous Fish Act, but feel free to stop me later if you have questions related to fish resource permits.  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97B79-AAC5-461B-8E75-43B8E2007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775960" cy="495681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97B79-AAC5-461B-8E75-43B8E2007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90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60960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97B79-AAC5-461B-8E75-43B8E2007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3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415790"/>
            <a:ext cx="6248400" cy="41833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97B79-AAC5-461B-8E75-43B8E20072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97B79-AAC5-461B-8E75-43B8E20072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B0B9-AC65-478F-9230-0FB071F2F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ECD5-6157-46CF-82DE-0CBFF59F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0FF4-288C-4D5A-9D2F-4EB8C80C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E194F-176C-4D02-93DA-C8669A381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487CF-5403-4C0F-9206-518EC6FE98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1E932-B75B-499B-9577-BE9F967890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836D3-D30A-4E6D-ABA4-47A917C6E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48696-0A4F-41EF-BE0D-342F090D91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FD197-018B-409A-AD50-C256150C54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3101-CB8F-40AE-9C8F-4434C450E0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11104-D27D-4D44-B893-D2C71C090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9DA7-B121-4EF8-959F-BE027375F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0763F17-6F4E-4F66-9D4F-B0573D6D1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F2E45-E8A4-4483-A42C-034769CF1E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BF71B-B96E-4BC9-B9A2-7F3338A71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FCA53-B124-49D9-87F5-8ACB3A6D5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724F-A76A-4226-937A-D52FC8E73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1BC3-16D4-48A0-93D4-901371DE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34535-8A7C-48FB-BA1B-F99C1F0A5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568B-22B7-49FF-8F92-40C49C25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41C1B-7068-400B-A8FC-BFF256CE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D0BE7-AF48-4105-9698-29CF44DE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BAED5A0-FD02-4CFF-BFF5-8D5D6EAE4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AED5A0-FD02-4CFF-BFF5-8D5D6EAE47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534400" cy="1143000"/>
          </a:xfrm>
        </p:spPr>
        <p:txBody>
          <a:bodyPr anchor="t">
            <a:noAutofit/>
          </a:bodyPr>
          <a:lstStyle/>
          <a:p>
            <a:pPr algn="r"/>
            <a:r>
              <a:rPr lang="en-US" sz="4000" dirty="0">
                <a:solidFill>
                  <a:schemeClr val="tx1"/>
                </a:solidFill>
              </a:rPr>
              <a:t>Fish Protection Laws in Alaska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ADF&amp;G Statutory Authority</a:t>
            </a:r>
            <a:r>
              <a:rPr lang="en-US" sz="4000" dirty="0">
                <a:solidFill>
                  <a:schemeClr val="tx1"/>
                </a:solidFill>
                <a:effectLst/>
              </a:rPr>
              <a:t>  </a:t>
            </a:r>
            <a:br>
              <a:rPr lang="en-US" sz="4000" dirty="0">
                <a:solidFill>
                  <a:schemeClr val="tx1"/>
                </a:solidFill>
                <a:effectLst/>
              </a:rPr>
            </a:br>
            <a:endParaRPr lang="en-US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3801" name="Picture 9" descr="ADFG_insignia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86400"/>
            <a:ext cx="1295400" cy="12192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93889" name="Picture 1" descr="C:\Documents and Settings\memarie\Desktop\PHOTOS\CORDOVA\6-14-11\IMGP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800" y="4038600"/>
            <a:ext cx="3759200" cy="2819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3890" name="Picture 2" descr="C:\Documents and Settings\memarie\Desktop\PHOTOS\CORDOVA\6-15-10\IMGP0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200400"/>
            <a:ext cx="2819400" cy="211455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4648200" y="2286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CF9B"/>
                </a:solidFill>
                <a:latin typeface="Franklin Gothic Book"/>
              </a:rPr>
              <a:t>2018 Moolin Seminar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Rural and Arctic Construction in Alaska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0CF9B"/>
                </a:solidFill>
                <a:latin typeface="Franklin Gothic Book"/>
              </a:rPr>
              <a:t>November 21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, 2018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Anchorage, 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A3FC8-29BF-4F9C-98C8-D709AF10A3E4}"/>
              </a:ext>
            </a:extLst>
          </p:cNvPr>
          <p:cNvSpPr txBox="1"/>
          <p:nvPr/>
        </p:nvSpPr>
        <p:spPr>
          <a:xfrm>
            <a:off x="1524000" y="54864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95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Habitat’s mission is to protect Alaska’s valuable fish and wildlife resources and their habitats as Alaska’s population and economy continue to expand.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724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3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b="1" dirty="0">
                <a:solidFill>
                  <a:schemeClr val="tx2"/>
                </a:solidFill>
              </a:rPr>
              <a:t>THE FISHWAY ACT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300" b="1" dirty="0">
                <a:solidFill>
                  <a:schemeClr val="tx2"/>
                </a:solidFill>
              </a:rPr>
              <a:t>AS 16.05.841 </a:t>
            </a: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b="1" dirty="0">
                <a:solidFill>
                  <a:schemeClr val="tx2"/>
                </a:solidFill>
              </a:rPr>
              <a:t>ANADROMOUS FISH ACT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300" b="1" dirty="0">
                <a:solidFill>
                  <a:schemeClr val="tx2"/>
                </a:solidFill>
              </a:rPr>
              <a:t>AS 16.05.871</a:t>
            </a:r>
          </a:p>
          <a:p>
            <a:pPr marL="393192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2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b="1" dirty="0">
                <a:solidFill>
                  <a:schemeClr val="tx2"/>
                </a:solidFill>
              </a:rPr>
              <a:t>SPECIAL AREA PERMITTING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5 AAC 95.700 </a:t>
            </a:r>
            <a:r>
              <a:rPr lang="en-US" sz="4000" b="1" dirty="0">
                <a:solidFill>
                  <a:schemeClr val="tx2"/>
                </a:solidFill>
              </a:rPr>
              <a:t>	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tx2"/>
                </a:solidFill>
              </a:rPr>
              <a:t>AQUATIC RESOURCE PERMIT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</a:rPr>
              <a:t>Required for handling or transporting fish during dewatering or diversion (Division of Sport Fish)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lvl="1"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9" descr="ADFG_insignia-l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0" y="1981200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ADF&amp;G Statutory Authority </a:t>
            </a:r>
            <a:br>
              <a:rPr lang="en-US" sz="4400" dirty="0"/>
            </a:br>
            <a:r>
              <a:rPr lang="en-US" sz="4400" dirty="0"/>
              <a:t>Fish Habitat Protection</a:t>
            </a:r>
          </a:p>
        </p:txBody>
      </p:sp>
    </p:spTree>
    <p:extLst>
      <p:ext uri="{BB962C8B-B14F-4D97-AF65-F5344CB8AC3E}">
        <p14:creationId xmlns:p14="http://schemas.microsoft.com/office/powerpoint/2010/main" val="139164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229600" cy="4389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9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000" b="1" i="1" u="sng" dirty="0"/>
          </a:p>
        </p:txBody>
      </p:sp>
      <p:pic>
        <p:nvPicPr>
          <p:cNvPr id="327682" name="Picture 2" descr="C:\Documents and Settings\memarie\Desktop\PHOTOS\ADOT\Copper River Hwy Aug.07\CRH 8-9-07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769" y="859927"/>
            <a:ext cx="3628631" cy="272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9927"/>
            <a:ext cx="3472107" cy="272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0" y="-76200"/>
            <a:ext cx="3276600" cy="914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 err="1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Fishway</a:t>
            </a:r>
            <a:r>
              <a:rPr lang="en-US" sz="440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560326"/>
            <a:ext cx="8382000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BF5F9"/>
              </a:buClr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AS 16.05.841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requires that any obstruction built across fish-bearing waters will provide for fish passage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Applies to all fish bearing  streams (resident and anadromous) and all fish species.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Requires long-term commitment to operation &amp; maintenance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Applies to fish passage only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Anadromous Fish Act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DBF5F9"/>
              </a:solidFill>
              <a:effectLst/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304800" y="1341437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Strengths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Applies to any activity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Applies to any life stage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676775" y="3352799"/>
            <a:ext cx="44196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Limitations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Jurisdiction limited to below OHW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Waterbody must be in AWC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Freshwater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:\Users\memarie\Desktop\PHOTOS\ARRC Fire Creek Culvert\5-4-07\Fire Creek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9262" r="6101"/>
          <a:stretch/>
        </p:blipFill>
        <p:spPr bwMode="auto">
          <a:xfrm>
            <a:off x="371474" y="3184701"/>
            <a:ext cx="4048126" cy="316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HAB\XFER\Mike\AFS\AK Chap Plenary 2011\chum-salmon-upst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399" y="1447800"/>
            <a:ext cx="2714625" cy="180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2709-EA98-42F5-93FF-F3C1CB7B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Activities That Typically Require Fish Habitat Permits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1B6A9-D206-4403-B788-DCA6B48F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Culvert/Bridge/Ford installation, maintenance, and restoration</a:t>
            </a:r>
          </a:p>
          <a:p>
            <a:r>
              <a:rPr lang="en-US" dirty="0"/>
              <a:t>Stream crossings – vehicles/pipelines/power lines</a:t>
            </a:r>
          </a:p>
          <a:p>
            <a:r>
              <a:rPr lang="en-US" dirty="0"/>
              <a:t>Streambank repair/construction</a:t>
            </a:r>
          </a:p>
          <a:p>
            <a:r>
              <a:rPr lang="en-US" dirty="0"/>
              <a:t>Stream diversions/removals</a:t>
            </a:r>
          </a:p>
          <a:p>
            <a:r>
              <a:rPr lang="en-US" dirty="0"/>
              <a:t>Water withdrawals – road work/drilling/mining/ice roads</a:t>
            </a:r>
          </a:p>
          <a:p>
            <a:r>
              <a:rPr lang="en-US" dirty="0"/>
              <a:t>Material Sites</a:t>
            </a:r>
          </a:p>
          <a:p>
            <a:r>
              <a:rPr lang="en-US" dirty="0"/>
              <a:t>Dam construction/maintenance</a:t>
            </a:r>
          </a:p>
          <a:p>
            <a:r>
              <a:rPr lang="en-US" dirty="0"/>
              <a:t>Run of the river hydro projects (no dam)</a:t>
            </a:r>
          </a:p>
          <a:p>
            <a:r>
              <a:rPr lang="en-US" dirty="0"/>
              <a:t>Research projects – fish weir installation/operation</a:t>
            </a:r>
          </a:p>
          <a:p>
            <a:r>
              <a:rPr lang="en-US" dirty="0"/>
              <a:t>Dock/Boat ramp construction</a:t>
            </a:r>
          </a:p>
          <a:p>
            <a:r>
              <a:rPr lang="en-US" dirty="0"/>
              <a:t>Blasting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9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Fish Habitat Permits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Applicant submits plans to ADF&amp;G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Habitat Biologist reviews and consults area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May be permitted as proposed or modified during review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Timeline for review…4-6 weeks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Emergency exemptions</a:t>
            </a:r>
          </a:p>
          <a:p>
            <a:pPr lvl="1"/>
            <a:r>
              <a:rPr lang="en-US" dirty="0"/>
              <a:t>AS 16.05.891</a:t>
            </a:r>
          </a:p>
          <a:p>
            <a:pPr lvl="1"/>
            <a:r>
              <a:rPr lang="en-US" dirty="0"/>
              <a:t>Verbal/email approval</a:t>
            </a:r>
          </a:p>
          <a:p>
            <a:pPr lvl="1"/>
            <a:r>
              <a:rPr lang="en-US" dirty="0"/>
              <a:t>Follow up with formal permit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038600" cy="3429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Typical Stipulations</a:t>
            </a:r>
          </a:p>
          <a:p>
            <a:pPr lvl="1"/>
            <a:r>
              <a:rPr lang="en-US" dirty="0"/>
              <a:t>Timing</a:t>
            </a:r>
          </a:p>
          <a:p>
            <a:pPr lvl="1"/>
            <a:r>
              <a:rPr lang="en-US" dirty="0"/>
              <a:t>Diversion/Bypass Pumping</a:t>
            </a:r>
          </a:p>
          <a:p>
            <a:pPr lvl="1"/>
            <a:r>
              <a:rPr lang="en-US" dirty="0"/>
              <a:t>Sediment Control</a:t>
            </a:r>
          </a:p>
          <a:p>
            <a:pPr lvl="1"/>
            <a:r>
              <a:rPr lang="en-US" dirty="0" err="1"/>
              <a:t>Reveg</a:t>
            </a:r>
            <a:r>
              <a:rPr lang="en-US" dirty="0"/>
              <a:t>/Stabilization</a:t>
            </a:r>
          </a:p>
          <a:p>
            <a:pPr lvl="1"/>
            <a:r>
              <a:rPr lang="en-US" dirty="0"/>
              <a:t>Fish Passage</a:t>
            </a:r>
          </a:p>
          <a:p>
            <a:pPr lvl="1"/>
            <a:r>
              <a:rPr lang="en-US" dirty="0"/>
              <a:t>Notification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9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048000"/>
            <a:ext cx="4038600" cy="30175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Ron Benkert</a:t>
            </a:r>
          </a:p>
          <a:p>
            <a:pPr>
              <a:buNone/>
            </a:pPr>
            <a:r>
              <a:rPr lang="en-US" dirty="0"/>
              <a:t>ADF&amp;G Habitat</a:t>
            </a:r>
          </a:p>
          <a:p>
            <a:pPr>
              <a:buNone/>
            </a:pPr>
            <a:r>
              <a:rPr lang="en-US" dirty="0"/>
              <a:t>Palmer Area Office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400" dirty="0"/>
              <a:t>(907) 267-2172</a:t>
            </a:r>
          </a:p>
          <a:p>
            <a:pPr>
              <a:buNone/>
            </a:pPr>
            <a:r>
              <a:rPr lang="en-US" sz="2400" dirty="0"/>
              <a:t>ronald.benkert@alaska.gov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" name="Picture 6" descr="Salmon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198" y="1295400"/>
            <a:ext cx="316177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8217</TotalTime>
  <Words>496</Words>
  <Application>Microsoft Office PowerPoint</Application>
  <PresentationFormat>On-screen Show (4:3)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Garamond</vt:lpstr>
      <vt:lpstr>Wingdings</vt:lpstr>
      <vt:lpstr>Wingdings 2</vt:lpstr>
      <vt:lpstr>Custom Design</vt:lpstr>
      <vt:lpstr>Flow</vt:lpstr>
      <vt:lpstr>Fish Protection Laws in Alaska  ADF&amp;G Statutory Authority   </vt:lpstr>
      <vt:lpstr>ADF&amp;G Statutory Authority  Fish Habitat Protection</vt:lpstr>
      <vt:lpstr>Fishway Act </vt:lpstr>
      <vt:lpstr>PowerPoint Presentation</vt:lpstr>
      <vt:lpstr> Activities That Typically Require Fish Habitat Permits</vt:lpstr>
      <vt:lpstr>Fish Habitat Permits</vt:lpstr>
      <vt:lpstr>Questions?</vt:lpstr>
    </vt:vector>
  </TitlesOfParts>
  <Company>Dept.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HABITAT MANAGEMENT AND PERMITTING</dc:title>
  <dc:creator>jltimothy</dc:creator>
  <cp:lastModifiedBy>Ronald Benkert</cp:lastModifiedBy>
  <cp:revision>417</cp:revision>
  <cp:lastPrinted>2015-10-13T01:03:51Z</cp:lastPrinted>
  <dcterms:created xsi:type="dcterms:W3CDTF">2005-10-28T17:18:26Z</dcterms:created>
  <dcterms:modified xsi:type="dcterms:W3CDTF">2018-11-21T20:23:57Z</dcterms:modified>
</cp:coreProperties>
</file>